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3" r:id="rId3"/>
    <p:sldId id="294" r:id="rId4"/>
    <p:sldId id="256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9" r:id="rId17"/>
    <p:sldId id="271" r:id="rId18"/>
    <p:sldId id="272" r:id="rId19"/>
    <p:sldId id="273" r:id="rId20"/>
    <p:sldId id="274" r:id="rId21"/>
    <p:sldId id="260" r:id="rId22"/>
    <p:sldId id="275" r:id="rId23"/>
    <p:sldId id="276" r:id="rId24"/>
    <p:sldId id="277" r:id="rId25"/>
    <p:sldId id="283" r:id="rId26"/>
    <p:sldId id="284" r:id="rId27"/>
    <p:sldId id="286" r:id="rId28"/>
    <p:sldId id="291" r:id="rId29"/>
    <p:sldId id="292" r:id="rId30"/>
    <p:sldId id="287" r:id="rId31"/>
    <p:sldId id="288" r:id="rId32"/>
    <p:sldId id="289" r:id="rId33"/>
    <p:sldId id="290" r:id="rId34"/>
    <p:sldId id="285" r:id="rId35"/>
  </p:sldIdLst>
  <p:sldSz cx="9144000" cy="6858000" type="screen4x3"/>
  <p:notesSz cx="6858000" cy="9144000"/>
  <p:embeddedFontLst>
    <p:embeddedFont>
      <p:font typeface="NikoshBAN" panose="02000000000000000000" pitchFamily="2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SutonnyMJ" pitchFamily="2" charset="0"/>
      <p:regular r:id="rId41"/>
      <p:bold r:id="rId42"/>
      <p:italic r:id="rId43"/>
      <p:boldItalic r:id="rId44"/>
    </p:embeddedFont>
    <p:embeddedFont>
      <p:font typeface="Franklin Gothic Book" panose="020B0503020102020204" pitchFamily="34" charset="0"/>
      <p:regular r:id="rId45"/>
      <p:italic r:id="rId46"/>
    </p:embeddedFont>
    <p:embeddedFont>
      <p:font typeface="Book Antiqua" panose="02040602050305030304" pitchFamily="18" charset="0"/>
      <p:regular r:id="rId47"/>
      <p:bold r:id="rId48"/>
      <p:italic r:id="rId49"/>
      <p:boldItalic r:id="rId50"/>
    </p:embeddedFont>
    <p:embeddedFont>
      <p:font typeface="Wingdings 2" panose="05020102010507070707" pitchFamily="18" charset="2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3399FF"/>
    <a:srgbClr val="FF3399"/>
    <a:srgbClr val="CC0066"/>
    <a:srgbClr val="009900"/>
    <a:srgbClr val="FF0066"/>
    <a:srgbClr val="3333CC"/>
    <a:srgbClr val="800080"/>
    <a:srgbClr val="66FF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656E-3944-4627-AD0A-D09A38AC5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31622C-1156-4A89-B9A1-13D34EA5BACA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F97C86-265A-4CF7-AF68-600C0D3CC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276600"/>
            <a:ext cx="7620000" cy="284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0"/>
            <a:ext cx="9144000" cy="923330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5400" b="1" cap="none" spc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c`v_©weÁvb</a:t>
            </a:r>
            <a:r>
              <a:rPr lang="en-US" sz="5400" b="1" cap="none" spc="0" baseline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wefvM-</a:t>
            </a:r>
            <a:r>
              <a:rPr lang="en-US" sz="5400" b="1" cap="none" spc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wU Gm</a:t>
            </a:r>
            <a:r>
              <a:rPr lang="en-US" sz="5400" b="1" cap="none" spc="0" baseline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wm, Uv½vBj|</a:t>
            </a:r>
            <a:r>
              <a:rPr lang="en-US" sz="5400" b="1" cap="none" spc="0" baseline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5400">
              <a:latin typeface="SutonnyMJ" pitchFamily="2" charset="0"/>
              <a:cs typeface="SutonnyMJ" pitchFamily="2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FontTx/>
        <a:buBlip>
          <a:blip r:embed="rId13"/>
        </a:buBlip>
        <a:defRPr sz="4400" kern="1200" baseline="0">
          <a:solidFill>
            <a:schemeClr val="tx1"/>
          </a:solidFill>
          <a:latin typeface="SutonnyMJ" pitchFamily="2" charset="0"/>
          <a:ea typeface="+mj-ea"/>
          <a:cs typeface="SutonnyMJ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11/27/2024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0"/>
            <a:ext cx="9144000" cy="923330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5400" b="1" cap="none" spc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c`v_©weÁvb</a:t>
            </a:r>
            <a:r>
              <a:rPr lang="en-US" sz="5400" b="1" cap="none" spc="0" baseline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wefvM-</a:t>
            </a:r>
            <a:r>
              <a:rPr lang="en-US" sz="5400" b="1" cap="none" spc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wU Gm</a:t>
            </a:r>
            <a:r>
              <a:rPr lang="en-US" sz="5400" b="1" cap="none" spc="0" baseline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wm, Uv½vBj|</a:t>
            </a:r>
            <a:r>
              <a:rPr lang="en-US" sz="5400" b="1" cap="none" spc="0" baseline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5400">
              <a:latin typeface="SutonnyMJ" pitchFamily="2" charset="0"/>
              <a:cs typeface="SutonnyMJ" pitchFamily="2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7.xml"/><Relationship Id="rId1" Type="http://schemas.openxmlformats.org/officeDocument/2006/relationships/video" Target="file:///F:\MP4%20VIDEO%20ANIMATION\MIRROR\REFLECTION%20OF%20LIGHT%20(Low)_Segment_0_mpeg2video.mpg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764633" y="3651266"/>
            <a:ext cx="4400551" cy="1244199"/>
          </a:xfrm>
          <a:prstGeom prst="wedgeRoundRectCallout">
            <a:avLst>
              <a:gd name="adj1" fmla="val -44370"/>
              <a:gd name="adj2" fmla="val -125251"/>
              <a:gd name="adj3" fmla="val 16667"/>
            </a:avLst>
          </a:prstGeom>
          <a:noFill/>
          <a:ln w="101600" cap="sq" cmpd="dbl" algn="ctr">
            <a:solidFill>
              <a:srgbClr val="0000FF"/>
            </a:solidFill>
            <a:prstDash val="solid"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124">
              <a:defRPr/>
            </a:pPr>
            <a:endParaRPr lang="en-US" sz="3000" b="1" kern="0" dirty="0" smtClean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9550" y="3733800"/>
            <a:ext cx="3810000" cy="109223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/>
            <a:r>
              <a:rPr lang="bn-IN" sz="1400" b="1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624">
            <a:off x="1086935" y="669747"/>
            <a:ext cx="3948810" cy="31966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800" y="304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4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9090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09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u="sng" smtClean="0">
                <a:solidFill>
                  <a:srgbClr val="FF00FF"/>
                </a:solidFill>
                <a:latin typeface="SutonnyMJ" pitchFamily="2" charset="0"/>
              </a:rPr>
              <a:t>Av‡jvi wbqwgZ cÖwZdj‡bi wPÎ</a:t>
            </a:r>
          </a:p>
        </p:txBody>
      </p:sp>
      <p:pic>
        <p:nvPicPr>
          <p:cNvPr id="50182" name="Picture 6" descr="regular-reflec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200400"/>
            <a:ext cx="4495800" cy="3276600"/>
          </a:xfrm>
          <a:noFill/>
        </p:spPr>
      </p:pic>
      <p:pic>
        <p:nvPicPr>
          <p:cNvPr id="50183" name="Picture 7" descr="principal-focus-concav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828800"/>
            <a:ext cx="4343400" cy="2438400"/>
          </a:xfrm>
          <a:noFill/>
        </p:spPr>
      </p:pic>
      <p:pic>
        <p:nvPicPr>
          <p:cNvPr id="50184" name="Picture 8" descr="principal-focus-convex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4343400"/>
            <a:ext cx="4419600" cy="2514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decel="10000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838200"/>
            <a:ext cx="9144000" cy="2971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u="sng" smtClean="0">
                <a:solidFill>
                  <a:srgbClr val="FFFF00"/>
                </a:solidFill>
                <a:latin typeface="SutonnyMJ" pitchFamily="2" charset="0"/>
              </a:rPr>
              <a:t>2.AwbqwgZ cÖwZdjbt</a:t>
            </a:r>
            <a:r>
              <a:rPr lang="en-US" sz="4000" b="0" smtClean="0">
                <a:solidFill>
                  <a:srgbClr val="FFFF00"/>
                </a:solidFill>
                <a:latin typeface="SutonnyMJ" pitchFamily="2" charset="0"/>
              </a:rPr>
              <a:t> hw` GK¸”Q mgvšÍivj Av‡jvK iwk¥ †Kv‡bv c„‡ó AvcwZZ n‡q cÖwZdj‡bi ci iwk¥¸”Q Avi mgvšÍivj _v‡K bv ev Awfmvix ev Acmvix ¸‡”Q cwibZ nq bv Z‡e Av‡jvi †mB cÖwZdjb‡K AwbqwgZ cÖwZdjb  ev e</a:t>
            </a:r>
            <a:r>
              <a:rPr lang="en-US" sz="4000" b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¨ß cÖwZdjb e‡j</a:t>
            </a:r>
            <a:r>
              <a:rPr lang="en-US" sz="4000" b="0" smtClean="0">
                <a:solidFill>
                  <a:srgbClr val="FFFF00"/>
                </a:solidFill>
                <a:latin typeface="SutonnyMJ" pitchFamily="2" charset="0"/>
              </a:rPr>
              <a:t>| h_v-</a:t>
            </a:r>
          </a:p>
        </p:txBody>
      </p:sp>
      <p:pic>
        <p:nvPicPr>
          <p:cNvPr id="51204" name="Picture 4" descr="Ra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3962400"/>
            <a:ext cx="6324600" cy="2667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u="sng" smtClean="0">
                <a:solidFill>
                  <a:srgbClr val="00FF00"/>
                </a:solidFill>
                <a:latin typeface="SutonnyMJ" pitchFamily="2" charset="0"/>
              </a:rPr>
              <a:t>cÖkœ-4 t  Av‡jvi cÖwZdj‡bi m~Î `ywU wee„Z I e</a:t>
            </a:r>
            <a:r>
              <a:rPr lang="en-US" sz="4400" b="1" u="sng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¨vL¨vKi|</a:t>
            </a:r>
            <a:r>
              <a:rPr lang="en-US" sz="4400" b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b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smtClean="0">
                <a:solidFill>
                  <a:srgbClr val="00FF00"/>
                </a:solidFill>
                <a:latin typeface="SutonnyMJ" pitchFamily="2" charset="0"/>
              </a:rPr>
              <a:t>Av‡jvi cÖwZdj‡bi m~Î `ywU wb‡¤œ wee„Z I e</a:t>
            </a:r>
            <a:r>
              <a:rPr lang="en-US" sz="4400" b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¨vL¨v</a:t>
            </a:r>
            <a:br>
              <a:rPr lang="en-US" sz="4400" b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Kiv n‡jvt</a:t>
            </a:r>
            <a:br>
              <a:rPr lang="en-US" sz="4400" b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u="sng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cÖ_g m~‡Îi wee„wZt</a:t>
            </a:r>
            <a:r>
              <a:rPr lang="en-US" sz="4400" b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 AvcwZZ iwk¥, AvcvZb we›`y‡Z cÖwZdj‡Ki Dci Aw¼Z Awfj¤^ Ges cÖwZdwjZ iwk¥ GKB mgZ‡j _v‡K|</a:t>
            </a:r>
            <a:br>
              <a:rPr lang="en-US" sz="4400" b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</a:br>
            <a:endParaRPr lang="en-US" b="1" smtClean="0">
              <a:solidFill>
                <a:srgbClr val="00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144000" cy="3581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u="sng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cÖ_g m~‡Îi e¨vL¨vt</a:t>
            </a:r>
            <a:r>
              <a:rPr lang="en-US" sz="4400" b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 AvcwZZ iwk¥</a:t>
            </a:r>
            <a:r>
              <a:rPr lang="en-US" sz="4400" b="1" smtClean="0">
                <a:solidFill>
                  <a:srgbClr val="00FF00"/>
                </a:solidFill>
                <a:latin typeface="Times New Roman" pitchFamily="18" charset="0"/>
                <a:cs typeface="SutonnyMJ" pitchFamily="2" charset="0"/>
              </a:rPr>
              <a:t>“AO”,</a:t>
            </a:r>
            <a:r>
              <a:rPr lang="en-US" sz="4400" b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AvcvZb we›`y </a:t>
            </a:r>
            <a:r>
              <a:rPr lang="en-US" sz="4400" b="1" smtClean="0">
                <a:solidFill>
                  <a:srgbClr val="00FF00"/>
                </a:solidFill>
                <a:latin typeface="Times New Roman" pitchFamily="18" charset="0"/>
                <a:cs typeface="SutonnyMJ" pitchFamily="2" charset="0"/>
              </a:rPr>
              <a:t>“O”</a:t>
            </a:r>
            <a:r>
              <a:rPr lang="en-US" sz="4400" b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‡Z cÖwZdj‡Ki Dci Aw¼Z Awfj¤^ </a:t>
            </a:r>
            <a:r>
              <a:rPr lang="en-US" sz="4400" b="1" smtClean="0">
                <a:solidFill>
                  <a:srgbClr val="00FF00"/>
                </a:solidFill>
                <a:latin typeface="Times New Roman" pitchFamily="18" charset="0"/>
                <a:cs typeface="SutonnyMJ" pitchFamily="2" charset="0"/>
              </a:rPr>
              <a:t>“ON”</a:t>
            </a:r>
            <a:r>
              <a:rPr lang="en-US" sz="4400" b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 Ges cÖwZdwjZ iwk¥ </a:t>
            </a:r>
            <a:r>
              <a:rPr lang="en-US" sz="4400" b="1" smtClean="0">
                <a:solidFill>
                  <a:srgbClr val="00FF00"/>
                </a:solidFill>
                <a:latin typeface="Times New Roman" pitchFamily="18" charset="0"/>
                <a:cs typeface="SutonnyMJ" pitchFamily="2" charset="0"/>
              </a:rPr>
              <a:t>“OB”</a:t>
            </a:r>
            <a:r>
              <a:rPr lang="en-US" sz="4400" b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GKB mgZ‡j _v‡K(wPÎ `ªóe¨)|</a:t>
            </a:r>
            <a:r>
              <a:rPr lang="en-US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mtClean="0">
                <a:latin typeface="SutonnyMJ" pitchFamily="2" charset="0"/>
                <a:cs typeface="SutonnyMJ" pitchFamily="2" charset="0"/>
              </a:rPr>
            </a:br>
            <a:endParaRPr lang="en-US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8376" name="Picture 8" descr="image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4038600"/>
            <a:ext cx="4572000" cy="2373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3048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b="1" u="sng" smtClean="0">
                <a:solidFill>
                  <a:srgbClr val="00FF00"/>
                </a:solidFill>
                <a:latin typeface="SutonnyMJ" pitchFamily="2" charset="0"/>
              </a:rPr>
              <a:t>w</a:t>
            </a:r>
            <a:r>
              <a:rPr lang="en-US" sz="3600" b="1" u="sng" smtClean="0">
                <a:solidFill>
                  <a:srgbClr val="00FF00"/>
                </a:solidFill>
                <a:latin typeface="SutonnyMJ" pitchFamily="2" charset="0"/>
              </a:rPr>
              <a:t>`¦Zxq m~‡Îi wee„wZt</a:t>
            </a:r>
            <a:r>
              <a:rPr lang="en-US" sz="3600" b="1" smtClean="0">
                <a:solidFill>
                  <a:srgbClr val="00FF00"/>
                </a:solidFill>
                <a:latin typeface="SutonnyMJ" pitchFamily="2" charset="0"/>
              </a:rPr>
              <a:t> AvcvZb †KvY I cÖwZdjb †KvY    me©`v mgvb _v‡K|</a:t>
            </a:r>
            <a:br>
              <a:rPr lang="en-US" sz="3600" b="1" smtClean="0">
                <a:solidFill>
                  <a:srgbClr val="00FF00"/>
                </a:solidFill>
                <a:latin typeface="SutonnyMJ" pitchFamily="2" charset="0"/>
              </a:rPr>
            </a:br>
            <a:r>
              <a:rPr lang="en-US" sz="3600" b="1" u="sng" smtClean="0">
                <a:solidFill>
                  <a:srgbClr val="00FF00"/>
                </a:solidFill>
                <a:latin typeface="SutonnyMJ" pitchFamily="2" charset="0"/>
              </a:rPr>
              <a:t>e</a:t>
            </a:r>
            <a:r>
              <a:rPr lang="en-US" sz="3600" b="1" u="sng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¨vL¨vt</a:t>
            </a:r>
            <a:r>
              <a:rPr lang="en-US" sz="3600" b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 mgZj `c©‡bi wPÎ n‡Z cvB, AvcvZb †KvY</a:t>
            </a:r>
            <a:br>
              <a:rPr lang="en-US" sz="3600" b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&lt;</a:t>
            </a:r>
            <a:r>
              <a:rPr lang="en-US" sz="3600" b="1" smtClean="0">
                <a:solidFill>
                  <a:srgbClr val="00FF00"/>
                </a:solidFill>
                <a:latin typeface="Times New Roman" pitchFamily="18" charset="0"/>
                <a:cs typeface="SutonnyMJ" pitchFamily="2" charset="0"/>
              </a:rPr>
              <a:t>AON= </a:t>
            </a:r>
            <a:r>
              <a:rPr lang="en-US" sz="3600" b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600" b="1" smtClean="0">
                <a:solidFill>
                  <a:srgbClr val="00FF00"/>
                </a:solidFill>
                <a:latin typeface="Times New Roman" pitchFamily="18" charset="0"/>
                <a:cs typeface="SutonnyMJ" pitchFamily="2" charset="0"/>
              </a:rPr>
              <a:t>i </a:t>
            </a:r>
            <a:r>
              <a:rPr lang="en-US" sz="3600" b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Ges &lt;</a:t>
            </a:r>
            <a:r>
              <a:rPr lang="en-US" sz="3600" b="1" smtClean="0">
                <a:solidFill>
                  <a:srgbClr val="00FF00"/>
                </a:solidFill>
                <a:latin typeface="Times New Roman" pitchFamily="18" charset="0"/>
                <a:cs typeface="SutonnyMJ" pitchFamily="2" charset="0"/>
              </a:rPr>
              <a:t>NOB= </a:t>
            </a:r>
            <a:r>
              <a:rPr lang="en-US" sz="3600" b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600" b="1" smtClean="0">
                <a:solidFill>
                  <a:srgbClr val="00FF00"/>
                </a:solidFill>
                <a:latin typeface="Times New Roman" pitchFamily="18" charset="0"/>
                <a:cs typeface="SutonnyMJ" pitchFamily="2" charset="0"/>
              </a:rPr>
              <a:t>r  </a:t>
            </a:r>
            <a:r>
              <a:rPr lang="en-US" sz="3600" b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GB m~Îvbymv‡i, </a:t>
            </a:r>
            <a:r>
              <a:rPr lang="en-US" sz="3600" b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600" b="1" smtClean="0">
                <a:solidFill>
                  <a:srgbClr val="00FF00"/>
                </a:solidFill>
                <a:latin typeface="Times New Roman" pitchFamily="18" charset="0"/>
                <a:cs typeface="SutonnyMJ" pitchFamily="2" charset="0"/>
              </a:rPr>
              <a:t>i = </a:t>
            </a:r>
            <a:r>
              <a:rPr lang="en-US" sz="3600" b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600" b="1" smtClean="0">
                <a:solidFill>
                  <a:srgbClr val="00FF00"/>
                </a:solidFill>
                <a:latin typeface="Times New Roman" pitchFamily="18" charset="0"/>
                <a:cs typeface="SutonnyMJ" pitchFamily="2" charset="0"/>
              </a:rPr>
              <a:t>r</a:t>
            </a:r>
            <a:br>
              <a:rPr lang="en-US" sz="3600" b="1" smtClean="0">
                <a:solidFill>
                  <a:srgbClr val="00FF00"/>
                </a:solidFill>
                <a:latin typeface="Times New Roman" pitchFamily="18" charset="0"/>
                <a:cs typeface="SutonnyMJ" pitchFamily="2" charset="0"/>
              </a:rPr>
            </a:br>
            <a:r>
              <a:rPr lang="en-US" sz="3600" b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Abyiƒc fv‡e </a:t>
            </a:r>
            <a:r>
              <a:rPr lang="en-US" sz="3600" b="1" smtClean="0">
                <a:solidFill>
                  <a:srgbClr val="00FF00"/>
                </a:solidFill>
                <a:latin typeface="SutonnyMJ" pitchFamily="2" charset="0"/>
              </a:rPr>
              <a:t>DËj I AeZj `c©‡Yi wPÎ n‡Z cÖgvbKiv hvq †h,   </a:t>
            </a:r>
            <a:r>
              <a:rPr lang="en-US" sz="3600" b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600" b="1" smtClean="0">
                <a:solidFill>
                  <a:srgbClr val="00FF00"/>
                </a:solidFill>
                <a:latin typeface="Times New Roman" pitchFamily="18" charset="0"/>
                <a:cs typeface="SutonnyMJ" pitchFamily="2" charset="0"/>
              </a:rPr>
              <a:t>i = </a:t>
            </a:r>
            <a:r>
              <a:rPr lang="en-US" sz="3600" b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600" b="1" smtClean="0">
                <a:solidFill>
                  <a:srgbClr val="00FF00"/>
                </a:solidFill>
                <a:latin typeface="Times New Roman" pitchFamily="18" charset="0"/>
                <a:cs typeface="SutonnyMJ" pitchFamily="2" charset="0"/>
              </a:rPr>
              <a:t>r</a:t>
            </a:r>
          </a:p>
        </p:txBody>
      </p:sp>
      <p:pic>
        <p:nvPicPr>
          <p:cNvPr id="90117" name="Picture 5" descr="image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191000"/>
            <a:ext cx="3733800" cy="2667000"/>
          </a:xfrm>
          <a:noFill/>
        </p:spPr>
      </p:pic>
      <p:pic>
        <p:nvPicPr>
          <p:cNvPr id="90120" name="Picture 8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4191000"/>
            <a:ext cx="5181600" cy="2362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90800"/>
            <a:ext cx="9144000" cy="381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b="1" u="sng" smtClean="0">
                <a:solidFill>
                  <a:srgbClr val="FFFF00"/>
                </a:solidFill>
                <a:latin typeface="SutonnyMJ" pitchFamily="2" charset="0"/>
              </a:rPr>
              <a:t>cÖkœ-5 t Av‡jvi cÖwZmiY ej‡Z Kx eyS ?</a:t>
            </a:r>
            <a:br>
              <a:rPr lang="en-US" sz="4000" b="1" u="sng" smtClean="0">
                <a:solidFill>
                  <a:srgbClr val="FFFF00"/>
                </a:solidFill>
                <a:latin typeface="SutonnyMJ" pitchFamily="2" charset="0"/>
              </a:rPr>
            </a:br>
            <a:r>
              <a:rPr lang="en-US" sz="3200" b="1" u="sng" smtClean="0">
                <a:solidFill>
                  <a:srgbClr val="FF0066"/>
                </a:solidFill>
                <a:latin typeface="SutonnyMJ" pitchFamily="2" charset="0"/>
              </a:rPr>
              <a:t>Av‡jvi cÖwZmiYt</a:t>
            </a:r>
            <a:r>
              <a:rPr lang="en-US" sz="3200" b="1" smtClean="0">
                <a:solidFill>
                  <a:schemeClr val="hlink"/>
                </a:solidFill>
                <a:latin typeface="SutonnyMJ" pitchFamily="2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</a:rPr>
              <a:t>Av‡jvKiwk¥ GK ¯^”Q gva</a:t>
            </a: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¨g †_‡K Ab¨ ¯^”Q gva¨‡g hvIqvi mgq gva¨gØ‡qi we‡f` Z‡j wZh©Kfv‡e AvcwZZ Av‡jvKiwk¥i w`K cwieZ©b Kivi NUbv‡K Av‡jvi cÖwZmiY e‡j|</a:t>
            </a:r>
            <a:b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Av‡jvKiwk¥ nvjKv †_‡K Nb gva¨‡g cÖ‡ek Ki‡j cÖwZmwiZiwk¥ Awfj‡¤^iw`‡K †e‡K hvq|</a:t>
            </a:r>
            <a:b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Av‡jvKiwk¥ Nb †_‡K nvjKv gva¨‡g cÖ‡ek Ki‡j cÖwZmwiZiwk¥ Awfj¤^ †_‡K `~‡im‡i hvq|  wb‡¤œi wPÎ `ªóe¨-</a:t>
            </a:r>
          </a:p>
        </p:txBody>
      </p:sp>
      <p:pic>
        <p:nvPicPr>
          <p:cNvPr id="17414" name="Picture 6" descr="6501845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857750"/>
            <a:ext cx="2895600" cy="1981200"/>
          </a:xfrm>
          <a:noFill/>
        </p:spPr>
      </p:pic>
      <p:pic>
        <p:nvPicPr>
          <p:cNvPr id="17420" name="Picture 12" descr="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4800600"/>
            <a:ext cx="2971800" cy="2057400"/>
          </a:xfrm>
          <a:noFill/>
        </p:spPr>
      </p:pic>
      <p:pic>
        <p:nvPicPr>
          <p:cNvPr id="17422" name="Picture 14" descr="refractio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95600" y="4819650"/>
            <a:ext cx="3276600" cy="1981200"/>
          </a:xfr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0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0"/>
            <a:ext cx="9144000" cy="2438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u="sng" smtClean="0">
                <a:solidFill>
                  <a:srgbClr val="FF0066"/>
                </a:solidFill>
                <a:latin typeface="SutonnyMJ" pitchFamily="2" charset="0"/>
              </a:rPr>
              <a:t>cÖkœ-6 t Av‡jvi cÖwZmi‡Yi m~Î `ywU wee„Z I e</a:t>
            </a:r>
            <a:r>
              <a:rPr lang="en-US" sz="3200" b="1" u="sng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¨vL¨v Ki|</a:t>
            </a:r>
            <a:r>
              <a:rPr lang="en-US" sz="3200" b="0" smtClean="0">
                <a:solidFill>
                  <a:schemeClr val="hlink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0" smtClean="0">
                <a:solidFill>
                  <a:schemeClr val="hlink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smtClean="0">
                <a:solidFill>
                  <a:srgbClr val="FFFF00"/>
                </a:solidFill>
                <a:latin typeface="SutonnyMJ" pitchFamily="2" charset="0"/>
              </a:rPr>
              <a:t>Av‡jvi cÖwZmi‡Yi m~Î `ywU wb‡¤œ wee„Z I e</a:t>
            </a:r>
            <a:r>
              <a:rPr lang="en-US" sz="320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¨vL¨v Kiv n‡jvt-</a:t>
            </a:r>
            <a:r>
              <a:rPr lang="en-US" sz="320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u="sng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1g m~Î t</a:t>
            </a:r>
            <a:r>
              <a:rPr lang="en-US" sz="3200" b="0" smtClean="0">
                <a:solidFill>
                  <a:schemeClr val="hlin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AvcwZZiwk¥, AvcvZb we›`y‡Z we‡f` Z‡ji Dci Aw¼Z Awfj¤^ I cÖwZmwiZiwk¥ GKB mgZ‡j _v‡K|</a:t>
            </a:r>
            <a:br>
              <a:rPr lang="en-US" sz="320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u="sng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1g m~‡Îi e¨vL¨v</a:t>
            </a:r>
            <a:r>
              <a:rPr lang="en-US" sz="320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t AvcwZZiwk¥ </a:t>
            </a: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SutonnyMJ" pitchFamily="2" charset="0"/>
              </a:rPr>
              <a:t>“IO”</a:t>
            </a:r>
            <a:r>
              <a:rPr lang="en-US" sz="320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AvcvZb we›`y </a:t>
            </a: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SutonnyMJ" pitchFamily="2" charset="0"/>
              </a:rPr>
              <a:t>“O”</a:t>
            </a:r>
            <a:r>
              <a:rPr lang="en-US" sz="320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‡Z we‡f` Z‡ji Dci Aw¼Z Awfj¤^ </a:t>
            </a: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SutonnyMJ" pitchFamily="2" charset="0"/>
              </a:rPr>
              <a:t>“ON”</a:t>
            </a:r>
            <a:r>
              <a:rPr lang="en-US" sz="320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cÖwZmwiZiwk¥ </a:t>
            </a: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SutonnyMJ" pitchFamily="2" charset="0"/>
              </a:rPr>
              <a:t>“OR”</a:t>
            </a:r>
            <a:r>
              <a:rPr lang="en-US" sz="320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GKB mgZ‡j _v‡K| wb‡Pi wPÎ `ªóe¨-</a:t>
            </a:r>
            <a:br>
              <a:rPr lang="en-US" sz="320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endParaRPr lang="en-US" sz="320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488" name="Picture 8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4267200"/>
            <a:ext cx="4343400" cy="228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295400"/>
            <a:ext cx="9144000" cy="2743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u="sng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2q m~Î</a:t>
            </a:r>
            <a:r>
              <a:rPr lang="en-US" sz="3200" b="1" smtClean="0">
                <a:solidFill>
                  <a:schemeClr val="hlin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0" smtClean="0">
                <a:solidFill>
                  <a:schemeClr val="hlink"/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Av‡jv hLb GK ¯^”Q gva¨g †_‡K Ab¨ ¯^”Q gva¨‡g wZh©Kfv‡e cÖ‡ek K‡i ZLb GK‡Rvov wbw`©ó gva¨g I wbw`©ó i‡Oi Av‡jvi Rb¨ AvcvZb †Kv‡Yi mvBb I cÖwZmiY †Kv‡Yi mvB‡bi AbycvZ me©`vB aªæe _v‡K|</a:t>
            </a:r>
            <a:r>
              <a:rPr lang="en-US" sz="3200" b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u="sng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2q m~‡Îi e¨vL¨v</a:t>
            </a:r>
            <a:r>
              <a:rPr lang="en-US" sz="3200" b="1" smtClean="0">
                <a:solidFill>
                  <a:schemeClr val="hlink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wb‡Pi wPÎ nB‡Z cvB, AvcvZb †Kvb&lt;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SutonnyMJ" pitchFamily="2" charset="0"/>
              </a:rPr>
              <a:t>ION = i</a:t>
            </a: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Ges cÖwZmiY †KvY&lt;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SutonnyMJ" pitchFamily="2" charset="0"/>
              </a:rPr>
              <a:t>N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ʹOR = r </a:t>
            </a: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Times New Roman" pitchFamily="18" charset="0"/>
              </a:rPr>
              <a:t>| Zvn‡j </a:t>
            </a: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GB m~Îvbymv‡i -</a:t>
            </a:r>
            <a:b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SutonnyMJ" pitchFamily="2" charset="0"/>
              </a:rPr>
              <a:t>Sini / Sinr =</a:t>
            </a: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ayeK| GB aye msL¨v‡K 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µ </a:t>
            </a: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Times New Roman" pitchFamily="18" charset="0"/>
              </a:rPr>
              <a:t>Øviv cÖKvk Kiv nq| GB aye msL</a:t>
            </a: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¨vB 1g gva¨‡gi mv‡c‡ÿ 2q gva¨‡gi cÖwZmivsK|</a:t>
            </a:r>
          </a:p>
        </p:txBody>
      </p:sp>
      <p:pic>
        <p:nvPicPr>
          <p:cNvPr id="26628" name="Picture 4" descr="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4648200"/>
            <a:ext cx="3733800" cy="198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914400"/>
            <a:ext cx="9144000" cy="4038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u="sng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cÖkœ-7 t Av‡cwÿK cÖwZmiv¼ I cig cÖwZmiv¼ ej‡Z Kx eyS ?</a:t>
            </a:r>
            <a:r>
              <a:rPr lang="en-US" sz="3200" b="1" smtClean="0">
                <a:solidFill>
                  <a:schemeClr val="hlink"/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US" sz="3200" b="1" smtClean="0">
                <a:solidFill>
                  <a:schemeClr val="hlink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u="sng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Av‡cwÿK cÖwZmiv¼ t</a:t>
            </a:r>
            <a:r>
              <a:rPr lang="en-US" sz="2800" b="1" smtClean="0">
                <a:solidFill>
                  <a:schemeClr val="hlin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Av‡jv hLb GK ¯^”Q gva¨g †_‡K Ab¨ ¯^”Q gva¨‡g wZh©Kfv‡e cÖ‡ek K‡i ZLb GK‡Rvov wbw`©ó gva¨g I wbw`©ó i‡Oi Av‡jvi Rb¨ AvcvZb †Kv‡Yi mvBb I cÖwZmiY †Kv‡Yi mvB‡bi AbycvZ me©`vB aªæe _v‡K| </a:t>
            </a: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Times New Roman" pitchFamily="18" charset="0"/>
              </a:rPr>
              <a:t>GB aye msL</a:t>
            </a: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¨vB H wbw`©ó i‡Oi Rb¨ 1g gva¨‡gi mv‡c‡ÿ 2q gva¨‡gi Av‡cwÿK cÖwZmivsK|  wb‡P wP‡Î 1g gva¨‡gi mv‡c‡ÿ 2q gva¨‡gi Av‡cwÿK cÖwZmivsK </a:t>
            </a:r>
            <a:r>
              <a:rPr lang="en-US" sz="3200" b="1" baseline="-25000" smtClean="0">
                <a:solidFill>
                  <a:srgbClr val="FFFF00"/>
                </a:solidFill>
                <a:latin typeface="Times New Roman" pitchFamily="18" charset="0"/>
                <a:cs typeface="SutonnyMJ" pitchFamily="2" charset="0"/>
              </a:rPr>
              <a:t>1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3200" b="1" baseline="-25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n‡j </a:t>
            </a:r>
            <a:b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baseline="-25000" smtClean="0">
                <a:solidFill>
                  <a:srgbClr val="FFFF00"/>
                </a:solidFill>
                <a:latin typeface="Times New Roman" pitchFamily="18" charset="0"/>
                <a:cs typeface="SutonnyMJ" pitchFamily="2" charset="0"/>
              </a:rPr>
              <a:t>1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3200" b="1" baseline="-25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Times New Roman" pitchFamily="18" charset="0"/>
              </a:rPr>
              <a:t>= 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Sini / Sinr</a:t>
            </a:r>
          </a:p>
        </p:txBody>
      </p:sp>
      <p:pic>
        <p:nvPicPr>
          <p:cNvPr id="30724" name="Picture 4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4572000"/>
            <a:ext cx="3886200" cy="2057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85800"/>
            <a:ext cx="8842375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cig cÖwZmiv¼ t</a:t>
            </a:r>
            <a:r>
              <a:rPr lang="en-US" sz="2800" b="1" smtClean="0">
                <a:solidFill>
                  <a:schemeClr val="hlin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Av‡jvKiwk¥ hLb k~b¨ gva¨g †_‡K Ab¨ ‡Kvb ¯^”Q gva¨‡g wZh©Kfv‡e cÖ‡ek K‡i ZLb wbw`©ó i‡Oi Av‡jvi Rb¨ AvcvZb †Kv‡Yi mvBb I cÖwZmiY †Kv‡Yi mvB‡bi AbycvZ‡K H i‡Oi Rb¨ H gva¨‡gi cig cÖwZmivs¼ e‡j| wb‡Pi wP‡Î k~b¨ gva¨‡gi mv‡c‡ÿ Ab¨ ‡Kvb ¯^”Q gva¨‡gi cig cÖwZmivsK 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µ </a:t>
            </a: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Times New Roman" pitchFamily="18" charset="0"/>
              </a:rPr>
              <a:t>n‡j</a:t>
            </a: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3200" b="1" baseline="-25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SutonnyMJ" pitchFamily="2" charset="0"/>
                <a:cs typeface="Times New Roman" pitchFamily="18" charset="0"/>
              </a:rPr>
              <a:t>= 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Sini / Sinr</a:t>
            </a:r>
          </a:p>
        </p:txBody>
      </p:sp>
      <p:pic>
        <p:nvPicPr>
          <p:cNvPr id="37892" name="Picture 4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3733800"/>
            <a:ext cx="5257800" cy="2895600"/>
          </a:xfr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4000500" y="1369432"/>
            <a:ext cx="1071833" cy="39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1760250"/>
            <a:ext cx="6286499" cy="378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2623361" y="3359019"/>
            <a:ext cx="2412438" cy="135620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kern="0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b="1" kern="0" spc="28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135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13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013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1350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3500" y="3414957"/>
            <a:ext cx="1722652" cy="104458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b="1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b="1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 </a:t>
            </a:r>
            <a:r>
              <a:rPr lang="en-US" b="1" spc="2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defRPr/>
            </a:pPr>
            <a:r>
              <a:rPr lang="en-US" sz="1013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5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5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1125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25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25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1125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>
              <a:defRPr/>
            </a:pPr>
            <a:endParaRPr lang="bn-BD" sz="1013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64" y="1960295"/>
            <a:ext cx="1313921" cy="1507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2689767" y="4130400"/>
            <a:ext cx="270938" cy="510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72" y="2152782"/>
            <a:ext cx="941091" cy="112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6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cÖkœ-8 t †jÝ Kv‡K e‡j ? Dnvi cÖKvi‡f` wPÎmn e¨vL¨v Ki|</a:t>
            </a:r>
            <a:endParaRPr lang="en-US" sz="3200" b="1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371600"/>
            <a:ext cx="914399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†jÝ </a:t>
            </a:r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t </a:t>
            </a:r>
            <a:r>
              <a:rPr lang="en-US" sz="3200" b="1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`ywU †Mvjxq A_ev GKwU †Mvjxq I GKwU mgZj A_ev `ywU †ejbvK…wZ A_ev GKwU †ejbvK…wZ I GKwU mgZj c„ô Øviv mxgve× †Kvb ¯^”Q cÖwZmviK gva¨g‡K †jÝ e‡j| </a:t>
            </a:r>
            <a:endParaRPr lang="en-US" sz="3200" b="1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43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‡j‡Ýi cÖKvi‡f`</a:t>
            </a:r>
            <a:r>
              <a:rPr lang="en-US" sz="3600" b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t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819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‡jÝ cÖavbZ `yBcÖKvi | h_v-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76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1.¯’zjga¨ ev DËj ev Awfmvix †jÝ (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Convex lens)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8242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2.ÿxYga¨ ev AeZj ev Acmvix †jÝ 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(Concave lens)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267200"/>
            <a:ext cx="990600" cy="2438400"/>
          </a:xfrm>
          <a:prstGeom prst="rect">
            <a:avLst/>
          </a:prstGeom>
        </p:spPr>
      </p:pic>
      <p:pic>
        <p:nvPicPr>
          <p:cNvPr id="13" name="Picture 12" descr="1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4064" y="4305300"/>
            <a:ext cx="1133856" cy="2362200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1.¯’zjga¨ ev DËj ev Awfmvix †jÝ (</a:t>
            </a:r>
            <a:r>
              <a:rPr lang="en-US" sz="3200" b="1" u="sng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Convex lens) </a:t>
            </a:r>
            <a:r>
              <a:rPr lang="en-US" sz="3200" b="1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t</a:t>
            </a:r>
            <a:endParaRPr lang="en-US" sz="3200" b="1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†h †j‡Ýi ga¨fvM †gvUv I cÖvšÍfvM miæ Zv‡K  ¯’zjga¨ ev DËj †jÝ e‡j| GB †jÝ GK¸”Q Av‡jvKiwk¥‡K Awfmvix ¸‡”Q cwibZ K‡i _v‡K e‡j G‡K Awfmvix †jÝI e‡j| wb‡Pi wPÎ †`L-</a:t>
            </a:r>
            <a:endParaRPr lang="en-US" sz="3200" b="1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495800"/>
            <a:ext cx="1094232" cy="2305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667000"/>
            <a:ext cx="7773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2.ÿxYga¨ ev AeZj ev Acmvix †jÝ </a:t>
            </a:r>
            <a:r>
              <a:rPr lang="en-US" sz="3200" b="1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(Concave lens)</a:t>
            </a:r>
            <a:r>
              <a:rPr lang="en-US" sz="3200" b="1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t</a:t>
            </a:r>
            <a:endParaRPr lang="en-US" sz="3200" b="1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†h †j‡Ýi ga¨fvM miæ I cÖvšÍfvM †gvUv Zv‡K  ÿxYga¨ ev AeZj †jÝ e‡j| GB †jÝ GK¸”Q Av‡jvKiwk¥‡K Acmvix ¸‡”Q cwibZ K‡i _v‡K e‡j G‡K Acmvix †jÝI e‡j| wb‡Pi wPÎ †`L-</a:t>
            </a:r>
            <a:endParaRPr lang="en-US" sz="3200"/>
          </a:p>
        </p:txBody>
      </p:sp>
      <p:pic>
        <p:nvPicPr>
          <p:cNvPr id="8" name="Picture 7" descr="1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552950"/>
            <a:ext cx="1036320" cy="22479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AvK…wZi Dci e„wËK‡i ¯’zjga¨ ev DËj ev Awfmvix †jÝ‡K Avevi wZb fv‡M fvM Kiv nq</a:t>
            </a:r>
            <a:r>
              <a:rPr lang="en-US" sz="3200" b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h_v- </a:t>
            </a:r>
          </a:p>
          <a:p>
            <a:r>
              <a:rPr lang="en-US" sz="3200" b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1. D‡fvËj ev wØ- DËj †jÝ|</a:t>
            </a:r>
          </a:p>
          <a:p>
            <a:r>
              <a:rPr lang="en-US" sz="3200" b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2. mgZ‡jvËj †jÝ|</a:t>
            </a:r>
          </a:p>
          <a:p>
            <a:r>
              <a:rPr lang="en-US" sz="3200" b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3. AeZ‡jvËj †jÝ|</a:t>
            </a:r>
          </a:p>
          <a:p>
            <a:endParaRPr lang="en-US" sz="3200"/>
          </a:p>
        </p:txBody>
      </p:sp>
      <p:pic>
        <p:nvPicPr>
          <p:cNvPr id="3" name="Picture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1" y="2286000"/>
            <a:ext cx="5943600" cy="4572000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AvK…wZi Dci e„wËK‡i ÿxYga¨ ev AeZj ev Acmvix †jÝ‡K Avevi wZb fv‡M fvM Kiv nq</a:t>
            </a:r>
            <a:r>
              <a:rPr lang="en-US" sz="3200" b="1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h_v- </a:t>
            </a:r>
          </a:p>
          <a:p>
            <a:r>
              <a:rPr lang="en-US" sz="3200" b="1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1. DfveZj ev wØ- AeZj †jÝ|</a:t>
            </a:r>
          </a:p>
          <a:p>
            <a:r>
              <a:rPr lang="en-US" sz="3200" b="1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2. mgZjveZj †jÝ|</a:t>
            </a:r>
          </a:p>
          <a:p>
            <a:r>
              <a:rPr lang="en-US" sz="3200" b="1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3. DËjveZj †jÝ|</a:t>
            </a:r>
          </a:p>
        </p:txBody>
      </p:sp>
      <p:pic>
        <p:nvPicPr>
          <p:cNvPr id="3" name="Picture 2" descr="4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438400"/>
            <a:ext cx="5867400" cy="4343400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cÖkœ-10t </a:t>
            </a:r>
            <a:r>
              <a:rPr lang="en-US" sz="3600" b="1" u="sng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†j‡Ýi †ÿ‡Î msÁv `v</a:t>
            </a:r>
            <a:r>
              <a:rPr lang="en-US" sz="36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 t </a:t>
            </a:r>
            <a:endParaRPr lang="en-US" sz="3200" b="1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eµZvi †K›`ª, eµZvi e¨vmva©, cÖavb Aÿ, cÖavb †dvKvm, ‡dvKvm `~iZ¡, Av‡jvK †K›`ª|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ª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914400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u="sng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eµZvi †K›`</a:t>
            </a:r>
            <a:r>
              <a:rPr lang="en-US" sz="3200" b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ª t †j‡Ýi msÁv †_‡K †`Lvhvq †h, Gi cÖ‡Z¨KwU c„ô GK GKwU †Mvj‡Ki Ask| myZis †j‡Ýi eµZvi †K›`ª `ywU| †j‡Ýi †Kvb c„ô †h †Mvj‡Ki Ask †mB †Mvj‡Ki †K›`ª‡K †j‡Ýi H c„‡ôi eµZvi †K›`ª e‡j| wb‡Pi wP‡Î </a:t>
            </a:r>
            <a:r>
              <a:rPr lang="en-US" sz="3200" b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3200" b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†j‡Ýi eµZvi †K›`ª|</a:t>
            </a:r>
            <a:endParaRPr lang="en-US" sz="3200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" y="4362450"/>
            <a:ext cx="4540250" cy="2438400"/>
          </a:xfrm>
          <a:prstGeom prst="rect">
            <a:avLst/>
          </a:prstGeom>
        </p:spPr>
      </p:pic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6300" y="4372668"/>
            <a:ext cx="4381500" cy="239008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914400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eµZvi e¨vmva</a:t>
            </a:r>
            <a:r>
              <a:rPr lang="en-US" sz="3200" b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t †j‡Ýi eµZvi e¨vmva© `ywU| †j‡Ýi †Kvb c„ô †h †Mvj‡Ki Ask †mB †Mvj‡Ki e¨vmva©‡K †j‡Ýi H c„‡ôi eµZvi e¨vmva© e‡j|</a:t>
            </a:r>
            <a:r>
              <a:rPr lang="en-US" b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wP‡Î </a:t>
            </a:r>
            <a:r>
              <a:rPr lang="en-US" sz="3200" b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 </a:t>
            </a:r>
            <a:r>
              <a:rPr lang="en-US" sz="3200" b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h_vµ‡g †j‡Ýi cÖ_g I wØZxq c„‡ôi eµZvi e¨vmva©|</a:t>
            </a:r>
            <a:endParaRPr lang="en-US" b="1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495800"/>
            <a:ext cx="4327177" cy="2057400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438650"/>
            <a:ext cx="4027516" cy="217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895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 Aÿ </a:t>
            </a:r>
            <a:r>
              <a:rPr lang="en-US" sz="3200" b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t †j‡Ýi Dfq c„‡ôi eµZvi †K‡›`ªi ga¨w`‡q MgbKvix mij †iLv‡K cÖavb Aÿ e‡j| wP‡Î </a:t>
            </a:r>
            <a:r>
              <a:rPr lang="en-US" sz="3200" b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Gi ga¨w`‡q MgbKvix mij †iLvB †j‡Ýi cÖavb Aÿ|</a:t>
            </a:r>
            <a:endParaRPr lang="en-US" sz="3200" b="1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914400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 †dvKvm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t †j‡Ýi cÖavb A‡ÿi mgvšÍivj AvcwZZ iwk¥¸”Q cÖwZmi‡Yi ci cÖavb A‡ÿi Dci †h we›`y‡Z wgwjZ nq (DËj †j‡Ý) ev †h we›`y †_‡K Acm„Z n‡”Q e‡j g‡b nq (AeZj †j‡Ý) †mB we›`y‡K †j‡Ýi cÖavb †dvKvm e‡j| wP‡Î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we›`y †j‡Ýi cÖavb †dvKvm|</a:t>
            </a:r>
            <a:endParaRPr lang="en-US"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 descr="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4762500"/>
            <a:ext cx="3657600" cy="2057400"/>
          </a:xfrm>
          <a:prstGeom prst="rect">
            <a:avLst/>
          </a:prstGeom>
        </p:spPr>
      </p:pic>
      <p:pic>
        <p:nvPicPr>
          <p:cNvPr id="10" name="Picture 9" descr="img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838106"/>
            <a:ext cx="3733800" cy="19627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886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‡dvKvm `~iZ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¡ t †j‡Ýi Av‡jvK †K›`ª †_‡K cÖavb †dvKvm ch©šÍ `~iZ¡‡K †dvKvm `~iZ¡ e‡j| wP‡Î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OF=f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†dvKvm `~iZ¡| </a:t>
            </a:r>
            <a:endParaRPr lang="en-US"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667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Av‡jvK †K›`ª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t †j‡Ýi cÖavb A‡ÿi Dci¯’ Ggb GKwU we›`y hvi ga¨w`‡q Av‡jvK iwk¥ †M‡j Gi w`‡Ki †Kvb cwieZ©b nq bv  ‡mB we›`y‡K †j‡Ýi Av‡jvK †K›`ª e‡j| wP‡Î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we›`y †j‡Ýi Av‡jvK †K›`ª|</a:t>
            </a:r>
            <a:endParaRPr lang="en-US"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cÖkœ-11 t </a:t>
            </a:r>
            <a:r>
              <a:rPr lang="en-US" sz="3200" b="1" u="sng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†j‡Ý Av‡jvK iwk¥i cÖwZmi‡Yi wbqg¸wj e¨vL¨v Ki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200" b="1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533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†j‡Ý Av‡jvK iwk¥i cÖwZmi‡Yi wbqg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t 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28800"/>
            <a:ext cx="9144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1.‡j‡Ýi cÖavb Aÿ eivei AvcwZZ iwk¥ cÖwZmi‡Yi ci cÖavb Aÿ eivei †mvRv‡mvwR P‡j hvq| wP‡Î 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en-US" sz="3200" b="1" baseline="-2500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†iLv cÖavb Aÿ|</a:t>
            </a:r>
            <a:endParaRPr lang="en-US" sz="3200" b="1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343400"/>
            <a:ext cx="4038600" cy="2381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762250"/>
            <a:ext cx="9144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2.‡j‡Ýi cÖavb A‡ÿi mgvšÍivj AvcwZZ iwk¥¸”Q cÖwZmi‡Yi ci cÖavb A‡ÿi Dci¯’ GKwU we›`y‡Z wgwjZ nq (DËj †j‡Ý) ev cÖavb A‡ÿi Dci¯’ GKwU we›`y †_‡K  Acm„Z n‡”Q e‡j g‡b nq(AeZj †j‡Ý)|</a:t>
            </a:r>
            <a:endParaRPr lang="en-US" sz="3200" b="1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305300"/>
            <a:ext cx="4114800" cy="2438400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14400"/>
            <a:ext cx="914400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3.‡j‡Ýi cÖavb‡dvKv‡mi ga¨w`‡q AvcwZZ iwk¥¸”Q cÖwZmi‡Yi ci cÖavb A‡ÿi mgvšÍivj n‡qhvq (DËj †j‡Ý) ev cÖavb‡dvKvm Awfgy‡L AvcwZZ iwk¥¸”Q cÖwZmi‡Yi ci cÖavb A‡ÿi mgvšÍivj n‡qhvq (AeZj †j‡Ý)| wb‡Pi wPÎ jÿ Ki-</a:t>
            </a:r>
            <a:endParaRPr lang="en-US" sz="3200" b="1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 descr="1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9150" y="3257550"/>
            <a:ext cx="4394200" cy="3295650"/>
          </a:xfrm>
          <a:prstGeom prst="rect">
            <a:avLst/>
          </a:prstGeom>
        </p:spPr>
      </p:pic>
      <p:pic>
        <p:nvPicPr>
          <p:cNvPr id="5" name="Picture 4" descr="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276600"/>
            <a:ext cx="4267200" cy="3276600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8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cÖkœ-11 t †jÝ ˆZixi MvwYwZK mgxKiYwU cÖwZcv`b Ki|</a:t>
            </a:r>
            <a:endParaRPr lang="en-US" sz="3200" b="1" u="sng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95400"/>
            <a:ext cx="588173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†jÝ ˆZixi MvwYwZK mgxKiYwUi cÖwZcv`b t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5791200" cy="21336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wP‡Î aivhvK,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LOL'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GKwU miæ †jÝ|</a:t>
            </a:r>
          </a:p>
          <a:p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†jÝwU evq~ gva¨‡g Aew¯’Z| †j‡Ýi Dcv`v‡bi cÖwZmiv¼ </a:t>
            </a:r>
            <a:r>
              <a:rPr lang="el-GR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| †j‡Ýi cÖavb A‡ÿi Dci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GKwU we›`y jÿ¨e¯‘| </a:t>
            </a:r>
            <a:endParaRPr lang="en-US" sz="3200" b="1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77291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we›`y †_‡K wbtm„Z GKwU Av‡jvKiwk¥ cÖavb Aÿ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eivei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-2500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we›`y‡Z AvcwZZ n‡q ‡mvRvmywR cÖwZmwiZ nq| Aci GKwU Av‡jvKiwk¥ †j‡Ýi cÖ_g c„‡ô cÖwZmwiZ n‡q cÖavb A‡ÿi Dci¯’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Q'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we›`y‡Z we¤^ MVb K‡i| GB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Q'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we¤^ †j‡Ýi wØZxq c„‡ôi Rb¨ Aev¯Íe jÿ¨e¯‘ wnmv‡e KvR K‡i| cÖwZm„Z iwk¥ `ywU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we›`y‡Z wgwjZ nq e‡j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n‡”Q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we›`yi ev¯Íe we¤^|</a:t>
            </a:r>
            <a:endParaRPr lang="en-US" sz="3200" b="1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828800"/>
            <a:ext cx="3733800" cy="19812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9629" y="1296650"/>
            <a:ext cx="4800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lô</a:t>
            </a:r>
            <a:r>
              <a:rPr lang="en-US" sz="8800" b="1" dirty="0" smtClean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Aa¨vq</a:t>
            </a:r>
            <a:endParaRPr lang="en-US" sz="8800" b="1" dirty="0">
              <a:ln w="11430"/>
              <a:solidFill>
                <a:srgbClr val="FF33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5" name="WordArt 1"/>
          <p:cNvSpPr>
            <a:spLocks noChangeArrowheads="1" noChangeShapeType="1" noTextEdit="1"/>
          </p:cNvSpPr>
          <p:nvPr/>
        </p:nvSpPr>
        <p:spPr bwMode="auto">
          <a:xfrm>
            <a:off x="876300" y="2817894"/>
            <a:ext cx="73914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TopRight">
                <a:rot lat="0" lon="21539999" rev="0"/>
              </a:camera>
              <a:lightRig rig="legacyNormal3" dir="l"/>
            </a:scene3d>
            <a:sp3d extrusionH="430200" prstMaterial="legacyMetal">
              <a:extrusionClr>
                <a:srgbClr val="C0C0C0"/>
              </a:extrusionClr>
            </a:sp3d>
          </a:bodyPr>
          <a:lstStyle/>
          <a:p>
            <a:pPr algn="ctr" rtl="0"/>
            <a:r>
              <a:rPr lang="en-US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SutonnyMJ"/>
                <a:cs typeface="SutonnyMJ"/>
              </a:rPr>
              <a:t>R¨vwgwZK</a:t>
            </a:r>
            <a:r>
              <a:rPr lang="en-U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SutonnyMJ"/>
                <a:cs typeface="SutonnyMJ"/>
              </a:rPr>
              <a:t> </a:t>
            </a:r>
            <a:r>
              <a:rPr lang="en-US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SutonnyMJ"/>
                <a:cs typeface="SutonnyMJ"/>
              </a:rPr>
              <a:t>Av‡jvKweÁvb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effectLst/>
              <a:latin typeface="SutonnyMJ"/>
              <a:cs typeface="SutonnyMJ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851377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GEOMETRICAL OPTICS</a:t>
            </a:r>
            <a:endParaRPr lang="en-US" sz="4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5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43601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GLb, †j‡Ýi cÖ_g c„‡ô cÖwZmiY we‡ePbv Ki‡j Ges miæ ‡jÝ e‡j Gi cyiæZ¡ D‡cÿv Ki‡j cÖ_g c„‡ôi †giæ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-2500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Ges †j‡Ýi Av‡jvK †K›`ª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†K GKB we›`y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we‡ePbv Kiv hvq| AZGe,</a:t>
            </a:r>
          </a:p>
          <a:p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jÿ e¯‘i `~iZ¡ 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=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endParaRPr lang="en-US" sz="3200" b="1" smtClean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we‡¤^i `~iZ¡ 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OQ' = v'</a:t>
            </a:r>
            <a:endParaRPr lang="en-US" sz="3200" b="1" smtClean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cÖ_g c„‡ôi eµZvi e¨vmva©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en-US" sz="3200" b="1" baseline="-2500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r</a:t>
            </a:r>
            <a:r>
              <a:rPr lang="en-US" sz="3200" b="1" baseline="-2500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myZivs †j‡Ýi cÖ_g c„‡ôi cÖwZmi‡Yi R‡b¨ †jLvhvq-</a:t>
            </a:r>
          </a:p>
          <a:p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 /v' +1/u = (</a:t>
            </a:r>
            <a:r>
              <a:rPr lang="el-GR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-1)/r</a:t>
            </a:r>
            <a:r>
              <a:rPr lang="en-US" sz="3200" b="1" baseline="-2500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  ...  ... (1)</a:t>
            </a:r>
          </a:p>
          <a:p>
            <a:endParaRPr lang="en-US" sz="3200" b="1" baseline="-2500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267200"/>
            <a:ext cx="4343400" cy="2590800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76301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Avevi,‡j‡Ýi wØZxq c„‡ô cÖwZmi‡Yi mgq Av‡jv †jÝ †_‡K evq~‡Z cÖ‡ek Ki‡Q Ges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Q'</a:t>
            </a:r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we¤^ Aev¯Íe jÿe¯‘ wnmv‡e KvR Ki‡Q| G‡ÿ‡Î wØZxq c„‡ôi †giæ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-2500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Ges †j‡Ýi Av‡jvK †K›`ª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‡K GKB we›`y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we‡ePbv K‡i </a:t>
            </a:r>
          </a:p>
          <a:p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jÿe¯‘i `~iZ¡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OQ'=-v' </a:t>
            </a:r>
          </a:p>
          <a:p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we‡¤^i `~iZ¡ </a:t>
            </a:r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OQ = v</a:t>
            </a:r>
          </a:p>
          <a:p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wØZxq c„‡ôi eµZvi e¨vmva©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en-US" sz="3200" b="1" baseline="-2500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r</a:t>
            </a:r>
            <a:r>
              <a:rPr lang="en-US" sz="3200" b="1" baseline="-2500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myZivs,‡j‡Ýi wØZxq c„‡ô cÖwZmi‡Yi R‡b¨ †jLvhvq-</a:t>
            </a:r>
          </a:p>
          <a:p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1/v + 1/-v'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= (</a:t>
            </a:r>
            <a:r>
              <a:rPr lang="el-GR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-1)/- r</a:t>
            </a:r>
            <a:r>
              <a:rPr lang="en-US" sz="3200" b="1" baseline="-2500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...   ... (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</a:p>
        </p:txBody>
      </p:sp>
      <p:pic>
        <p:nvPicPr>
          <p:cNvPr id="3" name="Picture 2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362200"/>
            <a:ext cx="3276600" cy="198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181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GLb, mgxKiY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 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†hvMK‡i cvB, </a:t>
            </a:r>
          </a:p>
          <a:p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1/v+1/u = (</a:t>
            </a:r>
            <a:r>
              <a:rPr lang="el-GR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-1)(1/r</a:t>
            </a:r>
            <a:r>
              <a:rPr lang="en-US" sz="3200" b="1" baseline="-2500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-1/r</a:t>
            </a:r>
            <a:r>
              <a:rPr lang="en-US" sz="3200" b="1" baseline="-2500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1/f = (</a:t>
            </a:r>
            <a:r>
              <a:rPr lang="el-GR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-1)(1/r</a:t>
            </a:r>
            <a:r>
              <a:rPr lang="en-US" sz="3200" b="1" baseline="-2500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-1/r</a:t>
            </a:r>
            <a:r>
              <a:rPr lang="en-US" sz="3200" b="1" baseline="-2500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GwUB †jÝ ˆZixi mvaviY mgxKiY|</a:t>
            </a:r>
          </a:p>
          <a:p>
            <a:endParaRPr lang="en-US" sz="3200" b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MvwYZwZK mgm¨v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t GKwU D‡fvËj †j‡Ýi `yB c„‡ôi eµZvi e¨vmva© h_vµ‡g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cm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cm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| †jÝwUi Dcv`v‡bi cÖwZmiYv¯‹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1.5 </a:t>
            </a:r>
            <a:r>
              <a:rPr lang="en-US" sz="3200" b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n‡j Gi †dvKvm `~iZ¡ KZ ?</a:t>
            </a:r>
            <a:endParaRPr lang="en-US" sz="3200" b="1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0505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GLv‡b,</a:t>
            </a:r>
          </a:p>
          <a:p>
            <a:r>
              <a:rPr lang="en-US" sz="32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DËj †j‡Ýi 1g c„‡ôi eµZvi e¨vmva© </a:t>
            </a:r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15 cm</a:t>
            </a:r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ÕÕ        ÕÕ   2q   ÕÕ        ÕÕ       ÕÕ   </a:t>
            </a:r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-30 cm</a:t>
            </a:r>
            <a:endParaRPr lang="en-US" sz="3200" b="1" baseline="-2500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ÕÕ        ÕÕ   Dcv`v‡bi cÖwZmiYv¯‹    </a:t>
            </a:r>
            <a:r>
              <a:rPr lang="el-GR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1.5</a:t>
            </a:r>
            <a:endParaRPr lang="en-US" sz="3200" b="1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ÕÕ        ÕÕ   ‡dvKvm `~iZ¡              </a:t>
            </a:r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 = ?</a:t>
            </a:r>
            <a:endParaRPr lang="en-US" sz="3200" b="1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24400"/>
            <a:ext cx="9144000" cy="23903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Avgiv Rvwb,  </a:t>
            </a:r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1/f = (</a:t>
            </a:r>
            <a:r>
              <a:rPr lang="el-GR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-1) (1/r</a:t>
            </a:r>
            <a:r>
              <a:rPr lang="en-US" sz="3200" b="1" baseline="-2500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-1/r</a:t>
            </a:r>
            <a:r>
              <a:rPr lang="en-US" sz="3200" b="1" baseline="-2500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en-US" sz="3200" b="1" baseline="-2500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                </a:t>
            </a:r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= (</a:t>
            </a:r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1.5-1) (1/15 + 1/30 )</a:t>
            </a:r>
          </a:p>
          <a:p>
            <a:r>
              <a:rPr lang="en-US" sz="32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1/f = 1/20</a:t>
            </a:r>
          </a:p>
          <a:p>
            <a:r>
              <a:rPr lang="en-US" sz="32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f = 20 cm</a:t>
            </a:r>
          </a:p>
          <a:p>
            <a:r>
              <a:rPr lang="en-US" sz="3200" b="1" baseline="-2500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200" b="1" baseline="-2500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305800" cy="495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6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  </a:t>
            </a:r>
            <a:r>
              <a:rPr lang="en-US" sz="66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Avjøvn&amp; †Zvgv‡`i mnvq nDb</a:t>
            </a:r>
            <a:br>
              <a:rPr lang="en-US" sz="66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</a:br>
            <a:r>
              <a:rPr lang="en-US" sz="66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         AvR G ch©šÍB</a:t>
            </a:r>
            <a:br>
              <a:rPr lang="en-US" sz="66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</a:br>
            <a:r>
              <a:rPr lang="en-US" sz="66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         ‡Lv`v nv‡dR|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wkLb dj </a:t>
            </a:r>
            <a:r>
              <a:rPr lang="en-U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t</a:t>
            </a:r>
            <a:endParaRPr lang="en-US" sz="4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983159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 Aa¨vq cvV †k‡l Avgiv-</a:t>
            </a:r>
            <a:endParaRPr lang="en-US" sz="4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1. dvgv©‡Ui bxwZ e¨vL¨v Ki‡Z cvi‡ev|</a:t>
            </a:r>
            <a:endParaRPr lang="en-US" sz="3600" b="1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669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2.dvgv©‡Ui bxwZi mvnv‡h¨ Av‡jvicÖwZdjb I cÖwZmi‡Yi m~Î we‡kølY Ki‡Z cvi‡ev|</a:t>
            </a:r>
            <a:endParaRPr lang="en-US" b="1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52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3.‡jÝ ˆZwii MvwYvwZK mgxKiY cÖwZcv`b Ki‡Z</a:t>
            </a:r>
          </a:p>
          <a:p>
            <a:r>
              <a:rPr lang="en-US" sz="36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cvi‡ev|</a:t>
            </a:r>
            <a:endParaRPr lang="en-US" sz="4000" b="1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343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4.gvB‡µv‡¯‹v‡ci g~jbxwZ e¨vL¨v Ki‡Z cvi‡ev|</a:t>
            </a:r>
            <a:endParaRPr lang="en-US" sz="3600" b="1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992469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5.‡Uwj‡¯‹v‡ci g~jbxwZ e¨vL¨v Ki‡Z cvi‡ev|</a:t>
            </a:r>
            <a:endParaRPr lang="en-US" sz="3600" b="1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562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6.wcÖR‡g Av‡jvi cÖwZmiY I we”QziY e¨vL¨v Ki‡Z cvi‡ev|</a:t>
            </a:r>
            <a:endParaRPr lang="en-US" sz="3600" b="1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cÖkœ-01t dvg©v‡Ui bxwZwU e¨vL¨v Ki ?</a:t>
            </a:r>
            <a:endParaRPr lang="en-US" sz="4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828800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dvg©v‡Ui bxwZ </a:t>
            </a:r>
            <a:r>
              <a:rPr lang="en-US" sz="3600" b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t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1650 L„t wcqv‡i dvgv©U Av‡jvK-c_ msµvšÍ GKwU bxwZ Avwe¯‹vi K‡ib hv dvg©v‡Ui bxwZ bv‡g cwiwPZ| dvg©v‡Ui bxwZ n‡”Q , †Kv‡bv Av‡jvK iw¯§  hLb cÖwZdjb ev cÖwZmi‡Yi m~Î †g‡b †Kv‡bv mgZj c„‡ô cÖwZdwjZ ev cÖwZmwiZ nq ZLb Zv me©`v ÿz`ªZg c_ AbymiY K‡i|</a:t>
            </a:r>
            <a:endParaRPr lang="en-US" sz="3600"/>
          </a:p>
        </p:txBody>
      </p:sp>
      <p:sp>
        <p:nvSpPr>
          <p:cNvPr id="4" name="TextBox 3"/>
          <p:cNvSpPr txBox="1"/>
          <p:nvPr/>
        </p:nvSpPr>
        <p:spPr>
          <a:xfrm>
            <a:off x="0" y="4572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e¨vL¨vt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Av‡jvKc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_ =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cÖwZmiYvsK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gAv‡jv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AwZµvšÍ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c‡_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ˆ`N¨©|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24384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3200" b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cÖkœt-2 t Av‡jvi cÖwZdjb ej‡Z Kx eyS?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/>
            </a:r>
            <a:b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</a:br>
            <a:r>
              <a:rPr lang="en-US" sz="3200" b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Av‡jvi cÖwZdjb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t </a:t>
            </a:r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Av‡jv hLb evq~ ev Ab</a:t>
            </a:r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‡Kvb ¯^”Q gva¨‡gi wfZi w`‡q hvIqvi mgq </a:t>
            </a:r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Ab</a:t>
            </a:r>
            <a:r>
              <a:rPr lang="en-US" sz="32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†Kv‡bv gva¨‡g evav cvq ZLb `yB gva¨‡gi we‡f`Zj †_‡K wKQz cwigvb Av‡jv cÖ_g gva¨‡g wd‡i Av‡m| G‡K Av‡jvi cÖwZdjb e‡j| wb‡Pi wPÎ Ges wfwWIwU †`L-</a:t>
            </a:r>
            <a:endParaRPr lang="en-US" b="1" smtClean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6" descr="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3811" y="3467100"/>
            <a:ext cx="4265789" cy="3276600"/>
          </a:xfrm>
          <a:prstGeom prst="rect">
            <a:avLst/>
          </a:prstGeom>
          <a:noFill/>
        </p:spPr>
      </p:pic>
      <p:pic>
        <p:nvPicPr>
          <p:cNvPr id="5" name="REFLECTION OF LIGHT (Low)_Segment_0_mpeg2video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953000" y="3657600"/>
            <a:ext cx="3657600" cy="3200400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96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5700" b="1" smtClean="0">
                <a:latin typeface="SutonnyMJ" pitchFamily="2" charset="0"/>
              </a:rPr>
              <a:t> </a:t>
            </a:r>
            <a:r>
              <a:rPr lang="en-US" sz="5700" b="1" u="sng" smtClean="0">
                <a:solidFill>
                  <a:srgbClr val="00FF00"/>
                </a:solidFill>
                <a:latin typeface="SutonnyMJ" pitchFamily="2" charset="0"/>
              </a:rPr>
              <a:t>Av‡jvi cÖwZdj‡bi wPÎ</a:t>
            </a:r>
          </a:p>
        </p:txBody>
      </p:sp>
      <p:pic>
        <p:nvPicPr>
          <p:cNvPr id="31750" name="Picture 6" descr="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81200"/>
            <a:ext cx="4495800" cy="4114800"/>
          </a:xfrm>
          <a:noFill/>
        </p:spPr>
      </p:pic>
      <p:pic>
        <p:nvPicPr>
          <p:cNvPr id="31751" name="Picture 7" descr="regular-reflec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76400"/>
            <a:ext cx="4191000" cy="2128838"/>
          </a:xfrm>
          <a:noFill/>
        </p:spPr>
      </p:pic>
      <p:pic>
        <p:nvPicPr>
          <p:cNvPr id="31752" name="Picture 8" descr="Ra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24400" y="4114800"/>
            <a:ext cx="4038600" cy="2438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914400"/>
            <a:ext cx="9144000" cy="19812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3200" b="1" u="sng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cÖkœ-3 t cÖwZdjK c„‡ói cÖK…wZ Abymv‡i Av‡jvi</a:t>
            </a:r>
            <a:br>
              <a:rPr lang="en-US" sz="3200" b="1" u="sng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</a:br>
            <a:r>
              <a:rPr lang="en-US" sz="3200" b="1" u="sng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cÖwZdjb KZcÖKvi I Kx Kx?</a:t>
            </a:r>
            <a:r>
              <a:rPr lang="en-US" sz="3200" b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/>
            </a:r>
            <a:br>
              <a:rPr lang="en-US" sz="3200" b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</a:br>
            <a:r>
              <a:rPr lang="en-US" sz="3200" b="1" u="sng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Av‡jvi cÖwZdj‡bi cÖKvi‡f`t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cÖwZdjK c„‡ói cÖK…wZ Abymv‡i Av‡jvi cÖwZdjb `yB cÖKvi| h_v-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895600"/>
            <a:ext cx="275588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1.wbqwgZ cÖwZdjb </a:t>
            </a:r>
            <a:endParaRPr 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52800"/>
            <a:ext cx="414645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2.AwbqwgZ ev e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¨vß</a:t>
            </a:r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cÖwZdjb </a:t>
            </a: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7" descr="regular-refl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0500" y="4038600"/>
            <a:ext cx="4457700" cy="2743200"/>
          </a:xfrm>
          <a:prstGeom prst="rect">
            <a:avLst/>
          </a:prstGeom>
          <a:noFill/>
        </p:spPr>
      </p:pic>
      <p:pic>
        <p:nvPicPr>
          <p:cNvPr id="6" name="Picture 8" descr="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4038600"/>
            <a:ext cx="424815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4572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u="sng" smtClean="0">
                <a:solidFill>
                  <a:srgbClr val="FFFF00"/>
                </a:solidFill>
                <a:latin typeface="SutonnyMJ" pitchFamily="2" charset="0"/>
              </a:rPr>
              <a:t/>
            </a:r>
            <a:br>
              <a:rPr lang="en-US" u="sng" smtClean="0">
                <a:solidFill>
                  <a:srgbClr val="FFFF00"/>
                </a:solidFill>
                <a:latin typeface="SutonnyMJ" pitchFamily="2" charset="0"/>
              </a:rPr>
            </a:br>
            <a:r>
              <a:rPr lang="en-US" u="sng" smtClean="0">
                <a:solidFill>
                  <a:srgbClr val="FFFF00"/>
                </a:solidFill>
                <a:latin typeface="SutonnyMJ" pitchFamily="2" charset="0"/>
              </a:rPr>
              <a:t>1.wbqwgZ cÖwZdjb t</a:t>
            </a:r>
            <a:r>
              <a:rPr lang="en-US" smtClean="0">
                <a:solidFill>
                  <a:srgbClr val="FFFF00"/>
                </a:solidFill>
                <a:latin typeface="SutonnyMJ" pitchFamily="2" charset="0"/>
              </a:rPr>
              <a:t> hw` GK¸”Q mgvšÍivj Av‡jvK iwk¥ †Kv‡bv c„‡ó AvcwZZ n‡q cÖwZdj‡bi ci iwk¥¸”Q hw` mgvšÍivj _v‡K ev Awfmvix ev Acmvix ¸‡”Q cwibZ nq Z‡e Av‡jvi †mB cÖwZdjb‡K wbqwgZ cÖwZdjb e‡j| h_v-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1874</Words>
  <Application>Microsoft Office PowerPoint</Application>
  <PresentationFormat>On-screen Show (4:3)</PresentationFormat>
  <Paragraphs>106</Paragraphs>
  <Slides>33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NikoshBAN</vt:lpstr>
      <vt:lpstr>Calibri</vt:lpstr>
      <vt:lpstr>Times New Roman</vt:lpstr>
      <vt:lpstr>SutonnyMJ</vt:lpstr>
      <vt:lpstr>Franklin Gothic Book</vt:lpstr>
      <vt:lpstr>Book Antiqua</vt:lpstr>
      <vt:lpstr>Arial</vt:lpstr>
      <vt:lpstr>Wingdings 2</vt:lpstr>
      <vt:lpstr>Office Theme</vt:lpstr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cÖkœt-2 t Av‡jvi cÖwZdjb ej‡Z Kx eyS? Av‡jvi cÖwZdjb t Av‡jv hLb evq~ ev Ab¨ ‡Kvb ¯^”Q gva¨‡gi wfZi w`‡q hvIqvi mgq Ab¨ †Kv‡bv gva¨‡g evav cvq ZLb `yB gva¨‡gi we‡f`Zj †_‡K wKQz cwigvb Av‡jv cÖ_g gva¨‡g wd‡i Av‡m| G‡K Av‡jvi cÖwZdjb e‡j| wb‡Pi wPÎ Ges wfwWIwU †`L-</vt:lpstr>
      <vt:lpstr> Av‡jvi cÖwZdj‡bi wPÎ</vt:lpstr>
      <vt:lpstr>cÖkœ-3 t cÖwZdjK c„‡ói cÖK…wZ Abymv‡i Av‡jvi cÖwZdjb KZcÖKvi I Kx Kx? Av‡jvi cÖwZdj‡bi cÖKvi‡f`t cÖwZdjK c„‡ói cÖK…wZ Abymv‡i Av‡jvi cÖwZdjb `yB cÖKvi| h_v- </vt:lpstr>
      <vt:lpstr> 1.wbqwgZ cÖwZdjb t hw` GK¸”Q mgvšÍivj Av‡jvK iwk¥ †Kv‡bv c„‡ó AvcwZZ n‡q cÖwZdj‡bi ci iwk¥¸”Q hw` mgvšÍivj _v‡K ev Awfmvix ev Acmvix ¸‡”Q cwibZ nq Z‡e Av‡jvi †mB cÖwZdjb‡K wbqwgZ cÖwZdjb e‡j| h_v-</vt:lpstr>
      <vt:lpstr>Av‡jvi wbqwgZ cÖwZdj‡bi wPÎ</vt:lpstr>
      <vt:lpstr>2.AwbqwgZ cÖwZdjbt hw` GK¸”Q mgvšÍivj Av‡jvK iwk¥ †Kv‡bv c„‡ó AvcwZZ n‡q cÖwZdj‡bi ci iwk¥¸”Q Avi mgvšÍivj _v‡K bv ev Awfmvix ev Acmvix ¸‡”Q cwibZ nq bv Z‡e Av‡jvi †mB cÖwZdjb‡K AwbqwgZ cÖwZdjb  ev e¨ß cÖwZdjb e‡j| h_v-</vt:lpstr>
      <vt:lpstr>cÖkœ-4 t  Av‡jvi cÖwZdj‡bi m~Î `ywU wee„Z I e¨vL¨vKi| Av‡jvi cÖwZdj‡bi m~Î `ywU wb‡¤œ wee„Z I e¨vL¨v Kiv n‡jvt cÖ_g m~‡Îi wee„wZt AvcwZZ iwk¥, AvcvZb we›`y‡Z cÖwZdj‡Ki Dci Aw¼Z Awfj¤^ Ges cÖwZdwjZ iwk¥ GKB mgZ‡j _v‡K| </vt:lpstr>
      <vt:lpstr>cÖ_g m~‡Îi e¨vL¨vt AvcwZZ iwk¥“AO”,AvcvZb we›`y “O”‡Z cÖwZdj‡Ki Dci Aw¼Z Awfj¤^ “ON” Ges cÖwZdwjZ iwk¥ “OB”GKB mgZ‡j _v‡K(wPÎ `ªóe¨)| </vt:lpstr>
      <vt:lpstr>w`¦Zxq m~‡Îi wee„wZt AvcvZb †KvY I cÖwZdjb †KvY    me©`v mgvb _v‡K| e¨vL¨vt mgZj `c©‡bi wPÎ n‡Z cvB, AvcvZb †KvY &lt;AON= &lt;i Ges &lt;NOB= &lt;r  GB m~Îvbymv‡i, &lt;i = &lt;r Abyiƒc fv‡e DËj I AeZj `c©‡Yi wPÎ n‡Z cÖgvbKiv hvq †h,   &lt;i = &lt;r</vt:lpstr>
      <vt:lpstr>cÖkœ-5 t Av‡jvi cÖwZmiY ej‡Z Kx eyS ? Av‡jvi cÖwZmiYt  Av‡jvKiwk¥ GK ¯^”Q gva¨g †_‡K Ab¨ ¯^”Q gva¨‡g hvIqvi mgq gva¨gØ‡qi we‡f` Z‡j wZh©Kfv‡e AvcwZZ Av‡jvKiwk¥i w`K cwieZ©b Kivi NUbv‡K Av‡jvi cÖwZmiY e‡j| Av‡jvKiwk¥ nvjKv †_‡K Nb gva¨‡g cÖ‡ek Ki‡j cÖwZmwiZiwk¥ Awfj‡¤^iw`‡K †e‡K hvq| Av‡jvKiwk¥ Nb †_‡K nvjKv gva¨‡g cÖ‡ek Ki‡j cÖwZmwiZiwk¥ Awfj¤^ †_‡K `~‡im‡i hvq|  wb‡¤œi wPÎ `ªóe¨-</vt:lpstr>
      <vt:lpstr>cÖkœ-6 t Av‡jvi cÖwZmi‡Yi m~Î `ywU wee„Z I e¨vL¨v Ki| Av‡jvi cÖwZmi‡Yi m~Î `ywU wb‡¤œ wee„Z I e¨vL¨v Kiv n‡jvt- 1g m~Î t AvcwZZiwk¥, AvcvZb we›`y‡Z we‡f` Z‡ji Dci Aw¼Z Awfj¤^ I cÖwZmwiZiwk¥ GKB mgZ‡j _v‡K| 1g m~‡Îi e¨vL¨v t AvcwZZiwk¥ “IO”, AvcvZb we›`y “O”‡Z we‡f` Z‡ji Dci Aw¼Z Awfj¤^ “ON” I cÖwZmwiZiwk¥ “OR”GKB mgZ‡j _v‡K| wb‡Pi wPÎ `ªóe¨- </vt:lpstr>
      <vt:lpstr>2q m~Î t Av‡jv hLb GK ¯^”Q gva¨g †_‡K Ab¨ ¯^”Q gva¨‡g wZh©Kfv‡e cÖ‡ek K‡i ZLb GK‡Rvov wbw`©ó gva¨g I wbw`©ó i‡Oi Av‡jvi Rb¨ AvcvZb †Kv‡Yi mvBb I cÖwZmiY †Kv‡Yi mvB‡bi AbycvZ me©`vB aªæe _v‡K| 2q m~‡Îi e¨vL¨v t wb‡Pi wPÎ nB‡Z cvB, AvcvZb †Kvb&lt;ION = i Ges cÖwZmiY †KvY&lt;NʹOR = r | Zvn‡j GB m~Îvbymv‡i - Sini / Sinr = ayeK| GB aye msL¨v‡K µ Øviv cÖKvk Kiv nq| GB aye msL¨vB 1g gva¨‡gi mv‡c‡ÿ 2q gva¨‡gi cÖwZmivsK|</vt:lpstr>
      <vt:lpstr>cÖkœ-7 t Av‡cwÿK cÖwZmiv¼ I cig cÖwZmiv¼ ej‡Z Kx eyS ?  Av‡cwÿK cÖwZmiv¼ t Av‡jv hLb GK ¯^”Q gva¨g †_‡K Ab¨ ¯^”Q gva¨‡g wZh©Kfv‡e cÖ‡ek K‡i ZLb GK‡Rvov wbw`©ó gva¨g I wbw`©ó i‡Oi Av‡jvi Rb¨ AvcvZb †Kv‡Yi mvBb I cÖwZmiY †Kv‡Yi mvB‡bi AbycvZ me©`vB aªæe _v‡K| GB aye msL¨vB H wbw`©ó i‡Oi Rb¨ 1g gva¨‡gi mv‡c‡ÿ 2q gva¨‡gi Av‡cwÿK cÖwZmivsK|  wb‡P wP‡Î 1g gva¨‡gi mv‡c‡ÿ 2q gva¨‡gi Av‡cwÿK cÖwZmivsK 1µ2 n‡j   1µ2 = Sini / Sinr</vt:lpstr>
      <vt:lpstr>cig cÖwZmiv¼ t Av‡jvKiwk¥ hLb k~b¨ gva¨g †_‡K Ab¨ ‡Kvb ¯^”Q gva¨‡g wZh©Kfv‡e cÖ‡ek K‡i ZLb wbw`©ó i‡Oi Av‡jvi Rb¨ AvcvZb †Kv‡Yi mvBb I cÖwZmiY †Kv‡Yi mvB‡bi AbycvZ‡K H i‡Oi Rb¨ H gva¨‡gi cig cÖwZmivs¼ e‡j| wb‡Pi wP‡Î k~b¨ gva¨‡gi mv‡c‡ÿ Ab¨ ‡Kvb ¯^”Q gva¨‡gi cig cÖwZmivsK µ n‡j  µ = Sini / Sinr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Avjøvn&amp; †Zvgv‡`i mnvq nDb           AvR G ch©šÍB           ‡Lv`v nv‡dR|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M.Habibur Rahman</dc:creator>
  <cp:lastModifiedBy>user</cp:lastModifiedBy>
  <cp:revision>163</cp:revision>
  <dcterms:created xsi:type="dcterms:W3CDTF">2014-10-20T03:54:23Z</dcterms:created>
  <dcterms:modified xsi:type="dcterms:W3CDTF">2024-11-27T14:54:43Z</dcterms:modified>
</cp:coreProperties>
</file>